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9" r:id="rId4"/>
    <p:sldId id="261" r:id="rId5"/>
    <p:sldId id="268" r:id="rId6"/>
    <p:sldId id="262" r:id="rId7"/>
    <p:sldId id="267" r:id="rId8"/>
    <p:sldId id="266" r:id="rId9"/>
    <p:sldId id="257" r:id="rId10"/>
    <p:sldId id="287" r:id="rId11"/>
    <p:sldId id="263" r:id="rId12"/>
    <p:sldId id="264" r:id="rId13"/>
    <p:sldId id="265" r:id="rId14"/>
    <p:sldId id="260" r:id="rId15"/>
    <p:sldId id="269" r:id="rId16"/>
    <p:sldId id="270" r:id="rId17"/>
    <p:sldId id="271" r:id="rId18"/>
    <p:sldId id="272" r:id="rId19"/>
    <p:sldId id="273" r:id="rId20"/>
    <p:sldId id="274" r:id="rId21"/>
    <p:sldId id="275" r:id="rId22"/>
    <p:sldId id="276" r:id="rId23"/>
    <p:sldId id="278" r:id="rId24"/>
    <p:sldId id="277" r:id="rId25"/>
    <p:sldId id="279" r:id="rId26"/>
    <p:sldId id="280" r:id="rId27"/>
    <p:sldId id="282" r:id="rId28"/>
    <p:sldId id="281" r:id="rId29"/>
    <p:sldId id="283" r:id="rId30"/>
    <p:sldId id="284" r:id="rId31"/>
    <p:sldId id="285" r:id="rId32"/>
    <p:sldId id="286"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B56D009A-3707-4F29-B38C-AA0CD7AB5095}" type="datetimeFigureOut">
              <a:rPr lang="en-US" smtClean="0"/>
              <a:t>4/27/2016</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058EB926-1E39-485C-92D3-019A17A92E42}"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56D009A-3707-4F29-B38C-AA0CD7AB5095}"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58EB926-1E39-485C-92D3-019A17A92E4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56D009A-3707-4F29-B38C-AA0CD7AB5095}"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58EB926-1E39-485C-92D3-019A17A92E4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56D009A-3707-4F29-B38C-AA0CD7AB5095}"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58EB926-1E39-485C-92D3-019A17A92E4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56D009A-3707-4F29-B38C-AA0CD7AB5095}"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58EB926-1E39-485C-92D3-019A17A92E42}"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56D009A-3707-4F29-B38C-AA0CD7AB5095}"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58EB926-1E39-485C-92D3-019A17A92E4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56D009A-3707-4F29-B38C-AA0CD7AB5095}" type="datetimeFigureOut">
              <a:rPr lang="en-US" smtClean="0"/>
              <a:t>4/27/2016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58EB926-1E39-485C-92D3-019A17A92E4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56D009A-3707-4F29-B38C-AA0CD7AB5095}" type="datetimeFigureOut">
              <a:rPr lang="en-US" smtClean="0"/>
              <a:t>4/27/2016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58EB926-1E39-485C-92D3-019A17A92E4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B56D009A-3707-4F29-B38C-AA0CD7AB5095}" type="datetimeFigureOut">
              <a:rPr lang="en-US" smtClean="0"/>
              <a:t>4/27/2016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58EB926-1E39-485C-92D3-019A17A92E42}"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56D009A-3707-4F29-B38C-AA0CD7AB5095}"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58EB926-1E39-485C-92D3-019A17A92E4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B56D009A-3707-4F29-B38C-AA0CD7AB5095}"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58EB926-1E39-485C-92D3-019A17A92E42}"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56D009A-3707-4F29-B38C-AA0CD7AB5095}" type="datetimeFigureOut">
              <a:rPr lang="en-US" smtClean="0"/>
              <a:t>4/27/2016</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58EB926-1E39-485C-92D3-019A17A92E42}"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United States Foreign Policy, 1898 - 1919</a:t>
            </a:r>
            <a:endParaRPr lang="en-US" dirty="0"/>
          </a:p>
        </p:txBody>
      </p:sp>
      <p:sp>
        <p:nvSpPr>
          <p:cNvPr id="3" name="Subtitle 2"/>
          <p:cNvSpPr>
            <a:spLocks noGrp="1"/>
          </p:cNvSpPr>
          <p:nvPr>
            <p:ph type="subTitle" idx="1"/>
          </p:nvPr>
        </p:nvSpPr>
        <p:spPr/>
        <p:txBody>
          <a:bodyPr/>
          <a:lstStyle/>
          <a:p>
            <a:r>
              <a:rPr lang="en-US" dirty="0" smtClean="0"/>
              <a:t>Expansion into the Pacific, The Spanish-American War, Latin American Policy, and World War I</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2743200"/>
            <a:ext cx="5300548" cy="387234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5230" y="2757055"/>
            <a:ext cx="2748770" cy="3980763"/>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845255">
            <a:off x="4053129" y="3946892"/>
            <a:ext cx="3210521" cy="2394417"/>
          </a:xfrm>
          <a:prstGeom prst="rect">
            <a:avLst/>
          </a:prstGeom>
        </p:spPr>
      </p:pic>
    </p:spTree>
    <p:extLst>
      <p:ext uri="{BB962C8B-B14F-4D97-AF65-F5344CB8AC3E}">
        <p14:creationId xmlns:p14="http://schemas.microsoft.com/office/powerpoint/2010/main" val="8115410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16778"/>
            <a:ext cx="8839200" cy="1162050"/>
          </a:xfrm>
        </p:spPr>
        <p:txBody>
          <a:bodyPr>
            <a:normAutofit/>
          </a:bodyPr>
          <a:lstStyle/>
          <a:p>
            <a:r>
              <a:rPr lang="en-US" sz="3600" dirty="0" smtClean="0"/>
              <a:t>The Open Door Policy in China</a:t>
            </a:r>
            <a:endParaRPr lang="en-US" sz="3600" dirty="0"/>
          </a:p>
        </p:txBody>
      </p:sp>
      <p:sp>
        <p:nvSpPr>
          <p:cNvPr id="3" name="Text Placeholder 2"/>
          <p:cNvSpPr>
            <a:spLocks noGrp="1"/>
          </p:cNvSpPr>
          <p:nvPr>
            <p:ph type="body" idx="2"/>
          </p:nvPr>
        </p:nvSpPr>
        <p:spPr>
          <a:xfrm>
            <a:off x="6324600" y="1752600"/>
            <a:ext cx="2590800" cy="3810000"/>
          </a:xfrm>
        </p:spPr>
        <p:txBody>
          <a:bodyPr>
            <a:noAutofit/>
          </a:bodyPr>
          <a:lstStyle/>
          <a:p>
            <a:r>
              <a:rPr lang="en-US" sz="1600" dirty="0" smtClean="0"/>
              <a:t>The Open Door Policy might better have been called the “Kick Your Door Down Policy.”  European powers and Americans all trade in China on terms which favored themselves, leaving China weak, disorganized, and economically exploited.   Meanwhile Europeans fought with one another over control in the most lucrative regions for trade.  Americans (pictured over the right shoulder of the Russian bear!) were a little late to the party.  </a:t>
            </a:r>
            <a:endParaRPr lang="en-US" sz="1600"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04800" y="1981200"/>
            <a:ext cx="5959744" cy="3992563"/>
          </a:xfrm>
        </p:spPr>
      </p:pic>
    </p:spTree>
    <p:extLst>
      <p:ext uri="{BB962C8B-B14F-4D97-AF65-F5344CB8AC3E}">
        <p14:creationId xmlns:p14="http://schemas.microsoft.com/office/powerpoint/2010/main" val="23305031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 y="0"/>
            <a:ext cx="9212239" cy="6858000"/>
          </a:xfrm>
        </p:spPr>
      </p:pic>
      <p:sp>
        <p:nvSpPr>
          <p:cNvPr id="2" name="Title 1"/>
          <p:cNvSpPr>
            <a:spLocks noGrp="1"/>
          </p:cNvSpPr>
          <p:nvPr>
            <p:ph type="title"/>
          </p:nvPr>
        </p:nvSpPr>
        <p:spPr>
          <a:xfrm>
            <a:off x="0" y="304800"/>
            <a:ext cx="9144000" cy="1143000"/>
          </a:xfrm>
        </p:spPr>
        <p:txBody>
          <a:bodyPr>
            <a:normAutofit/>
          </a:bodyPr>
          <a:lstStyle/>
          <a:p>
            <a:r>
              <a:rPr lang="en-US" dirty="0"/>
              <a:t> </a:t>
            </a:r>
            <a:r>
              <a:rPr lang="en-US" dirty="0" smtClean="0">
                <a:solidFill>
                  <a:schemeClr val="tx1"/>
                </a:solidFill>
              </a:rPr>
              <a:t>Roosevelt Builds the Panama Canal</a:t>
            </a:r>
            <a:endParaRPr lang="en-US" dirty="0">
              <a:solidFill>
                <a:schemeClr val="tx1"/>
              </a:solidFill>
            </a:endParaRPr>
          </a:p>
        </p:txBody>
      </p:sp>
    </p:spTree>
    <p:extLst>
      <p:ext uri="{BB962C8B-B14F-4D97-AF65-F5344CB8AC3E}">
        <p14:creationId xmlns:p14="http://schemas.microsoft.com/office/powerpoint/2010/main" val="4187313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Panama Gained its Independence Due to American Intervention</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In 1903, Theodore Roosevelt asked nicely for permission from Columbia to build a canal across the Isthmus of Panama.  Colombia, despite a lucrative offer, refused.  Undeterred, Roosevelt proposed to a group of Panamanians that they seek independence.  With American support and the promise of future monetary compensation, Panama gained its independence and allowed the United States to purchase the Panama Canal Zone.  Work was soon under way!</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524000"/>
            <a:ext cx="3595116" cy="4800600"/>
          </a:xfrm>
        </p:spPr>
      </p:pic>
    </p:spTree>
    <p:extLst>
      <p:ext uri="{BB962C8B-B14F-4D97-AF65-F5344CB8AC3E}">
        <p14:creationId xmlns:p14="http://schemas.microsoft.com/office/powerpoint/2010/main" val="32205235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458200" cy="457200"/>
          </a:xfrm>
        </p:spPr>
        <p:txBody>
          <a:bodyPr>
            <a:normAutofit/>
          </a:bodyPr>
          <a:lstStyle/>
          <a:p>
            <a:r>
              <a:rPr lang="en-US" dirty="0" smtClean="0"/>
              <a:t>The Treaty to Build Panama Canal</a:t>
            </a:r>
            <a:endParaRPr lang="en-US" dirty="0"/>
          </a:p>
        </p:txBody>
      </p:sp>
      <p:sp>
        <p:nvSpPr>
          <p:cNvPr id="6" name="Text Placeholder 5"/>
          <p:cNvSpPr>
            <a:spLocks noGrp="1"/>
          </p:cNvSpPr>
          <p:nvPr>
            <p:ph type="body" idx="2"/>
          </p:nvPr>
        </p:nvSpPr>
        <p:spPr>
          <a:xfrm>
            <a:off x="457200" y="609600"/>
            <a:ext cx="8534400" cy="1371600"/>
          </a:xfrm>
        </p:spPr>
        <p:txBody>
          <a:bodyPr>
            <a:normAutofit/>
          </a:bodyPr>
          <a:lstStyle/>
          <a:p>
            <a:r>
              <a:rPr lang="en-US" dirty="0" smtClean="0"/>
              <a:t>Roosevelt’s Big Stick Diplomacy was never more obvious.  “Speak Softly, But Carry A Big Stick!, “ he claimed.  In dealing with Colombia, he had asked nicely enough to build the canal.  However, when they refused, Roosevelt used the “Big Stick” to get his way.  It took about 11 years to finish construction of the Panama Canal, and most of the work was done by people of African descent from the Caribbean.  But in 1914,  just before World War I began, the canal opened. </a:t>
            </a:r>
            <a:r>
              <a:rPr lang="en-US" dirty="0"/>
              <a:t> </a:t>
            </a:r>
            <a:r>
              <a:rPr lang="en-US" dirty="0" smtClean="0"/>
              <a:t> Roosevelt, who had traveled to Panama himself, took credit for the projects completion.</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19200" y="1981200"/>
            <a:ext cx="6781800" cy="4632490"/>
          </a:xfrm>
        </p:spPr>
      </p:pic>
    </p:spTree>
    <p:extLst>
      <p:ext uri="{BB962C8B-B14F-4D97-AF65-F5344CB8AC3E}">
        <p14:creationId xmlns:p14="http://schemas.microsoft.com/office/powerpoint/2010/main" val="12080522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William Howard Taft’s </a:t>
            </a:r>
            <a:br>
              <a:rPr lang="en-US" dirty="0" smtClean="0"/>
            </a:br>
            <a:r>
              <a:rPr lang="en-US" dirty="0" smtClean="0"/>
              <a:t>“Dollar Diplomacy” </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If Theodore Roosevelt was famous for “Big Stick” Diplomacy, then William Howard Taft was known for “Dollar Diplomacy.”  His plan for influencing affairs in Latin America and the Caribbean was to let American businessmen show the people of Latin American how to make money from their resources – Dollar “Bills.”  Taft used the US military to protect American business interests in Central America and the Caribbean.</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638800" y="1570037"/>
            <a:ext cx="2933700" cy="4572000"/>
          </a:xfrm>
        </p:spPr>
      </p:pic>
    </p:spTree>
    <p:extLst>
      <p:ext uri="{BB962C8B-B14F-4D97-AF65-F5344CB8AC3E}">
        <p14:creationId xmlns:p14="http://schemas.microsoft.com/office/powerpoint/2010/main" val="17596225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Woodrow Wilson and WW I</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Woodrow Wilson was President of the United States during “The Great War” from 1914 – 1918.  (They didn’t call it World War I, for they had no idea that World War II was to come.)  Wilson advocated for “Moral Diplomacy” – and suggested it was the role of the United States to teach the virtues of democracy, capitalism, and individual rights to the world – whether it be in Latin America or in Europe.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30320" y="1371600"/>
            <a:ext cx="3339954" cy="4952999"/>
          </a:xfrm>
        </p:spPr>
      </p:pic>
    </p:spTree>
    <p:extLst>
      <p:ext uri="{BB962C8B-B14F-4D97-AF65-F5344CB8AC3E}">
        <p14:creationId xmlns:p14="http://schemas.microsoft.com/office/powerpoint/2010/main" val="39674622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Alliances in Europe, World War I</a:t>
            </a:r>
            <a:endParaRPr lang="en-US" dirty="0"/>
          </a:p>
        </p:txBody>
      </p:sp>
      <p:sp>
        <p:nvSpPr>
          <p:cNvPr id="3" name="Content Placeholder 2"/>
          <p:cNvSpPr>
            <a:spLocks noGrp="1"/>
          </p:cNvSpPr>
          <p:nvPr>
            <p:ph sz="half" idx="1"/>
          </p:nvPr>
        </p:nvSpPr>
        <p:spPr>
          <a:xfrm>
            <a:off x="1066800" y="1524000"/>
            <a:ext cx="2831592" cy="4663440"/>
          </a:xfrm>
        </p:spPr>
        <p:txBody>
          <a:bodyPr>
            <a:normAutofit fontScale="92500" lnSpcReduction="10000"/>
          </a:bodyPr>
          <a:lstStyle/>
          <a:p>
            <a:pPr marL="82296" indent="0">
              <a:buNone/>
            </a:pPr>
            <a:r>
              <a:rPr lang="en-US" b="1" dirty="0" smtClean="0"/>
              <a:t>The Allies</a:t>
            </a:r>
            <a:r>
              <a:rPr lang="en-US" dirty="0" smtClean="0"/>
              <a:t>: </a:t>
            </a:r>
          </a:p>
          <a:p>
            <a:r>
              <a:rPr lang="en-US" dirty="0" smtClean="0"/>
              <a:t>England</a:t>
            </a:r>
          </a:p>
          <a:p>
            <a:r>
              <a:rPr lang="en-US" dirty="0" smtClean="0"/>
              <a:t>France</a:t>
            </a:r>
          </a:p>
          <a:p>
            <a:r>
              <a:rPr lang="en-US" dirty="0" smtClean="0"/>
              <a:t>Russia </a:t>
            </a:r>
          </a:p>
          <a:p>
            <a:r>
              <a:rPr lang="en-US" dirty="0" smtClean="0"/>
              <a:t>(The United States, 1917 – 1918) </a:t>
            </a:r>
          </a:p>
          <a:p>
            <a:pPr marL="82296" indent="0">
              <a:buNone/>
            </a:pPr>
            <a:r>
              <a:rPr lang="en-US" b="1" dirty="0" smtClean="0"/>
              <a:t>The Central Powers</a:t>
            </a:r>
            <a:r>
              <a:rPr lang="en-US" dirty="0" smtClean="0"/>
              <a:t>: </a:t>
            </a:r>
          </a:p>
          <a:p>
            <a:r>
              <a:rPr lang="en-US" dirty="0" smtClean="0"/>
              <a:t>Germany </a:t>
            </a:r>
          </a:p>
          <a:p>
            <a:r>
              <a:rPr lang="en-US" dirty="0" smtClean="0"/>
              <a:t>Austria-Hungary</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129604" y="1600200"/>
            <a:ext cx="4709596" cy="3962400"/>
          </a:xfrm>
        </p:spPr>
      </p:pic>
    </p:spTree>
    <p:extLst>
      <p:ext uri="{BB962C8B-B14F-4D97-AF65-F5344CB8AC3E}">
        <p14:creationId xmlns:p14="http://schemas.microsoft.com/office/powerpoint/2010/main" val="15437591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American Neutrality: He Kept Us Out of War!</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When the war broke out in Europe, Woodrow Wilson wanted nothing to do with the conflict.  Many Americans wonder which side our nation – a nation of immigrants from throughout Europe – should support in a European conflict.  Wilson advised – at least until 1917 – that Americans remain neutral in mind as well as in action.  But he allowed trade with both sides to take place, and thus opened Americans to an incident which may produce a declaration of war.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48502" y="1371600"/>
            <a:ext cx="3214497" cy="5128748"/>
          </a:xfrm>
        </p:spPr>
      </p:pic>
    </p:spTree>
    <p:extLst>
      <p:ext uri="{BB962C8B-B14F-4D97-AF65-F5344CB8AC3E}">
        <p14:creationId xmlns:p14="http://schemas.microsoft.com/office/powerpoint/2010/main" val="36481662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Unrestricted Submarine Warfare</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524000"/>
            <a:ext cx="3657600" cy="2714919"/>
          </a:xfrm>
        </p:spPr>
      </p:pic>
      <p:pic>
        <p:nvPicPr>
          <p:cNvPr id="6" name="Content Placeholder 5"/>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rot="816343">
            <a:off x="6134084" y="3551831"/>
            <a:ext cx="1779998" cy="3168980"/>
          </a:xfrm>
        </p:spPr>
      </p:pic>
      <p:sp>
        <p:nvSpPr>
          <p:cNvPr id="7" name="Rounded Rectangle 6"/>
          <p:cNvSpPr/>
          <p:nvPr/>
        </p:nvSpPr>
        <p:spPr>
          <a:xfrm>
            <a:off x="1295400" y="1219200"/>
            <a:ext cx="3886200" cy="5181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marL="285750" indent="-285750">
              <a:buFont typeface="Arial" panose="020B0604020202020204" pitchFamily="34" charset="0"/>
              <a:buChar char="•"/>
            </a:pPr>
            <a:r>
              <a:rPr lang="en-US" dirty="0" smtClean="0"/>
              <a:t>On May 7, 1915, the HMS Lusitania, a British passenger liner, was sunk on the open seas by a Germany U-boat.  Over 1000 passengers died, including 128 Americans.  </a:t>
            </a:r>
          </a:p>
          <a:p>
            <a:pPr marL="285750" indent="-285750">
              <a:buFont typeface="Arial" panose="020B0604020202020204" pitchFamily="34" charset="0"/>
              <a:buChar char="•"/>
            </a:pPr>
            <a:r>
              <a:rPr lang="en-US" dirty="0" smtClean="0"/>
              <a:t>By 1917, over Allied ships had been sunk by German U-boats, a practice known as “unrestricted submarine warfare.”  </a:t>
            </a:r>
          </a:p>
          <a:p>
            <a:pPr marL="285750" indent="-285750">
              <a:buFont typeface="Arial" panose="020B0604020202020204" pitchFamily="34" charset="0"/>
              <a:buChar char="•"/>
            </a:pPr>
            <a:r>
              <a:rPr lang="en-US" dirty="0" smtClean="0"/>
              <a:t>After Germany violated the so-called “Sussex Pledge” not to sink US ships in 1917,  Americans began to mobilize for war. </a:t>
            </a:r>
            <a:endParaRPr lang="en-US" dirty="0"/>
          </a:p>
        </p:txBody>
      </p:sp>
    </p:spTree>
    <p:extLst>
      <p:ext uri="{BB962C8B-B14F-4D97-AF65-F5344CB8AC3E}">
        <p14:creationId xmlns:p14="http://schemas.microsoft.com/office/powerpoint/2010/main" val="3994268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 Ties to England</a:t>
            </a:r>
            <a:endParaRPr lang="en-US" dirty="0"/>
          </a:p>
        </p:txBody>
      </p:sp>
      <p:sp>
        <p:nvSpPr>
          <p:cNvPr id="3" name="Content Placeholder 2"/>
          <p:cNvSpPr>
            <a:spLocks noGrp="1"/>
          </p:cNvSpPr>
          <p:nvPr>
            <p:ph sz="half" idx="1"/>
          </p:nvPr>
        </p:nvSpPr>
        <p:spPr/>
        <p:txBody>
          <a:bodyPr>
            <a:normAutofit fontScale="85000" lnSpcReduction="20000"/>
          </a:bodyPr>
          <a:lstStyle/>
          <a:p>
            <a:pPr marL="82296" indent="0">
              <a:buNone/>
            </a:pPr>
            <a:r>
              <a:rPr lang="en-US" dirty="0" smtClean="0"/>
              <a:t>The United States and England had close relations between the Civil War and World War I.  This, coupled with the shared belief of the two nations in capitalism, democracy, and individual rights – and a common language an history – made most Americans sympathize with England during World War I.  (Irish Americans and Germany Americans did not always agree…)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58144" y="1524000"/>
            <a:ext cx="3495011" cy="4664075"/>
          </a:xfrm>
        </p:spPr>
      </p:pic>
    </p:spTree>
    <p:extLst>
      <p:ext uri="{BB962C8B-B14F-4D97-AF65-F5344CB8AC3E}">
        <p14:creationId xmlns:p14="http://schemas.microsoft.com/office/powerpoint/2010/main" val="8207371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Alfred Thayer Mahan, </a:t>
            </a:r>
            <a:r>
              <a:rPr lang="en-US" i="1" u="sng" dirty="0" smtClean="0"/>
              <a:t>The Influence of Sea Power Upon History</a:t>
            </a:r>
            <a:endParaRPr lang="en-US" i="1" u="sng" dirty="0"/>
          </a:p>
        </p:txBody>
      </p:sp>
      <p:sp>
        <p:nvSpPr>
          <p:cNvPr id="4" name="Content Placeholder 3"/>
          <p:cNvSpPr>
            <a:spLocks noGrp="1"/>
          </p:cNvSpPr>
          <p:nvPr>
            <p:ph sz="half" idx="1"/>
          </p:nvPr>
        </p:nvSpPr>
        <p:spPr/>
        <p:txBody>
          <a:bodyPr>
            <a:normAutofit fontScale="77500" lnSpcReduction="20000"/>
          </a:bodyPr>
          <a:lstStyle/>
          <a:p>
            <a:pPr marL="82296" indent="0">
              <a:buNone/>
            </a:pPr>
            <a:r>
              <a:rPr lang="en-US" dirty="0" smtClean="0"/>
              <a:t>In 1890, Alfred Thayer Mahan, a US Navy flag officer, wrote the book </a:t>
            </a:r>
            <a:r>
              <a:rPr lang="en-US" i="1" u="sng" dirty="0" smtClean="0"/>
              <a:t>The Influence of Sea Power Upon History</a:t>
            </a:r>
            <a:r>
              <a:rPr lang="en-US" dirty="0" smtClean="0"/>
              <a:t>.  This book encouraged Americans to open new ports abroad, to facilitate trade, and to build up a Navy which was capable of defending American interests and protecting American trade.  In the process, he changed the nature of American foreign policy.  The Navy grew, and so did Americans influence around the globe.  One of his most famous readers: TR.</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488745" y="1524000"/>
            <a:ext cx="3233809" cy="4664075"/>
          </a:xfrm>
        </p:spPr>
      </p:pic>
    </p:spTree>
    <p:extLst>
      <p:ext uri="{BB962C8B-B14F-4D97-AF65-F5344CB8AC3E}">
        <p14:creationId xmlns:p14="http://schemas.microsoft.com/office/powerpoint/2010/main" val="15678162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“Make the World Safe for Democracy!”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066800"/>
            <a:ext cx="3657600" cy="2516428"/>
          </a:xfrm>
        </p:spPr>
      </p:pic>
      <p:pic>
        <p:nvPicPr>
          <p:cNvPr id="6" name="Content Placeholder 5"/>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rot="605411">
            <a:off x="6029193" y="3340438"/>
            <a:ext cx="2070681" cy="3070726"/>
          </a:xfrm>
        </p:spPr>
      </p:pic>
      <p:sp>
        <p:nvSpPr>
          <p:cNvPr id="3" name="Rounded Rectangle 2"/>
          <p:cNvSpPr/>
          <p:nvPr/>
        </p:nvSpPr>
        <p:spPr>
          <a:xfrm>
            <a:off x="1143000" y="1524000"/>
            <a:ext cx="3962400" cy="5105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After the Zimmermann Telegram – a clumsy attempt by Germany to get Mexico to attack the US – was discovered, war with Germany was eminent.  The formal declaration of war took place in April of 1917.  Wilson claimed that the United States must fight for “Freedom of the Seas!” “To End All War!,” and most importantly, “To Make The World Safe For Democracy!”  At the time the US entered into World War I, all of the Allied Powers – England, France, and Russia – were democracies… (The democracy would not last long for Russia – the Russian Revolution took place later that year – bringing Lenin to power.)</a:t>
            </a:r>
            <a:endParaRPr lang="en-US" dirty="0"/>
          </a:p>
        </p:txBody>
      </p:sp>
    </p:spTree>
    <p:extLst>
      <p:ext uri="{BB962C8B-B14F-4D97-AF65-F5344CB8AC3E}">
        <p14:creationId xmlns:p14="http://schemas.microsoft.com/office/powerpoint/2010/main" val="34079061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American Resources and Materials Helped to defeat Germany.</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371600"/>
            <a:ext cx="3657600" cy="1544320"/>
          </a:xfrm>
        </p:spPr>
      </p:pic>
      <p:pic>
        <p:nvPicPr>
          <p:cNvPr id="6" name="Content Placeholder 5"/>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rot="495786">
            <a:off x="5669495" y="2677486"/>
            <a:ext cx="2540632" cy="3791893"/>
          </a:xfrm>
        </p:spPr>
      </p:pic>
      <p:sp>
        <p:nvSpPr>
          <p:cNvPr id="3" name="Rounded Rectangle 2"/>
          <p:cNvSpPr/>
          <p:nvPr/>
        </p:nvSpPr>
        <p:spPr>
          <a:xfrm>
            <a:off x="1219200" y="1600200"/>
            <a:ext cx="3886200" cy="4800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In war, sometimes, timing is everything.  The United States send its enormous quantities of men and materials to Europe at a point when both sides were at their limits.  For the Allied Powers, the United States represented welcome relief and reinforcements.  To the Germans, American soldiers represented an insurmountable foe with endless supplies and reserves.  Before a year was out, Germany was seeking surrender.  An armistice was signed at 11:00 AM on November 11, 1918.  (11/11/11 – 1918).  </a:t>
            </a:r>
            <a:endParaRPr lang="en-US" dirty="0"/>
          </a:p>
        </p:txBody>
      </p:sp>
    </p:spTree>
    <p:extLst>
      <p:ext uri="{BB962C8B-B14F-4D97-AF65-F5344CB8AC3E}">
        <p14:creationId xmlns:p14="http://schemas.microsoft.com/office/powerpoint/2010/main" val="20184928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Woodrow Wilson’s 14 Point Plan</a:t>
            </a:r>
            <a:endParaRPr lang="en-US" dirty="0"/>
          </a:p>
        </p:txBody>
      </p:sp>
      <p:sp>
        <p:nvSpPr>
          <p:cNvPr id="3" name="Content Placeholder 2"/>
          <p:cNvSpPr>
            <a:spLocks noGrp="1"/>
          </p:cNvSpPr>
          <p:nvPr>
            <p:ph sz="half" idx="1"/>
          </p:nvPr>
        </p:nvSpPr>
        <p:spPr>
          <a:xfrm>
            <a:off x="1219200" y="1489364"/>
            <a:ext cx="4114800" cy="5334000"/>
          </a:xfrm>
        </p:spPr>
        <p:txBody>
          <a:bodyPr>
            <a:normAutofit fontScale="85000" lnSpcReduction="20000"/>
          </a:bodyPr>
          <a:lstStyle/>
          <a:p>
            <a:pPr marL="82296" indent="0">
              <a:buNone/>
            </a:pPr>
            <a:r>
              <a:rPr lang="en-US" dirty="0" smtClean="0"/>
              <a:t>Before the war was even over, President Woodrow Wilson was working on a plan to bring peace to Europe.  His 14 Point Plan was supposed to be a remedy for Europe – not only to resolve the present war, but also, to prevent warfare in the future.  In this hope, Wilson was far too optimistic.  And yet, he would yield great power during the Paris Peace Conference of 1918 – 1919, and many of his ideas were put into the Treaty of Versailles, which ended the war.</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76850" y="1538656"/>
            <a:ext cx="3657600" cy="4634762"/>
          </a:xfrm>
        </p:spPr>
      </p:pic>
    </p:spTree>
    <p:extLst>
      <p:ext uri="{BB962C8B-B14F-4D97-AF65-F5344CB8AC3E}">
        <p14:creationId xmlns:p14="http://schemas.microsoft.com/office/powerpoint/2010/main" val="38663764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14 Points: Freedom of the Seas</a:t>
            </a:r>
            <a:endParaRPr lang="en-US" dirty="0"/>
          </a:p>
        </p:txBody>
      </p:sp>
      <p:sp>
        <p:nvSpPr>
          <p:cNvPr id="3" name="Content Placeholder 2"/>
          <p:cNvSpPr>
            <a:spLocks noGrp="1"/>
          </p:cNvSpPr>
          <p:nvPr>
            <p:ph sz="half" idx="1"/>
          </p:nvPr>
        </p:nvSpPr>
        <p:spPr>
          <a:xfrm>
            <a:off x="1435608" y="1524000"/>
            <a:ext cx="4126992" cy="5029200"/>
          </a:xfrm>
        </p:spPr>
        <p:txBody>
          <a:bodyPr>
            <a:normAutofit fontScale="92500" lnSpcReduction="20000"/>
          </a:bodyPr>
          <a:lstStyle/>
          <a:p>
            <a:pPr marL="82296" indent="0">
              <a:buNone/>
            </a:pPr>
            <a:r>
              <a:rPr lang="en-US" dirty="0" smtClean="0"/>
              <a:t>Wilson wanted to outlaw all secret treaties, promote free trade, reduce the size of militaries throughout Europe.  But a bigger priority was “Freedom of the Seas.”  Wilson wanted for all nations to agree that trade could not be disturbed by renegade nations like Germany, who had used submarines as murderous weapons against travel and trade.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62600" y="1278890"/>
            <a:ext cx="3276600" cy="4832986"/>
          </a:xfrm>
        </p:spPr>
      </p:pic>
    </p:spTree>
    <p:extLst>
      <p:ext uri="{BB962C8B-B14F-4D97-AF65-F5344CB8AC3E}">
        <p14:creationId xmlns:p14="http://schemas.microsoft.com/office/powerpoint/2010/main" val="29719775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14 Points: Self Determination of Nations</a:t>
            </a:r>
            <a:endParaRPr lang="en-US" dirty="0"/>
          </a:p>
        </p:txBody>
      </p:sp>
      <p:sp>
        <p:nvSpPr>
          <p:cNvPr id="3" name="Content Placeholder 2"/>
          <p:cNvSpPr>
            <a:spLocks noGrp="1"/>
          </p:cNvSpPr>
          <p:nvPr>
            <p:ph sz="half" idx="1"/>
          </p:nvPr>
        </p:nvSpPr>
        <p:spPr/>
        <p:txBody>
          <a:bodyPr>
            <a:normAutofit fontScale="92500" lnSpcReduction="20000"/>
          </a:bodyPr>
          <a:lstStyle/>
          <a:p>
            <a:pPr marL="82296" indent="0">
              <a:buNone/>
            </a:pPr>
            <a:r>
              <a:rPr lang="en-US" dirty="0" smtClean="0"/>
              <a:t>Wilson believed that Serbia’s desire for self-rule had been legitimate before the war started, and claimed that all people deserved “self-determination” when it came time to establish proper governments.  Most of Wilson’s 14 Point Plan concerned granting independence and self-government to new nations in Europe.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57800" y="1371600"/>
            <a:ext cx="3657600" cy="2889504"/>
          </a:xfrm>
        </p:spPr>
      </p:pic>
      <p:sp>
        <p:nvSpPr>
          <p:cNvPr id="6" name="Rounded Rectangle 5"/>
          <p:cNvSpPr/>
          <p:nvPr/>
        </p:nvSpPr>
        <p:spPr>
          <a:xfrm>
            <a:off x="5181600" y="4191000"/>
            <a:ext cx="3810000" cy="2133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b="1" dirty="0" smtClean="0">
                <a:solidFill>
                  <a:schemeClr val="accent3">
                    <a:lumMod val="50000"/>
                  </a:schemeClr>
                </a:solidFill>
              </a:rPr>
              <a:t>After World War I,  the Austro-Hungarian nation was broken up, and land from both Russia and Germany was used to create nine new nations in Europe.  This, to Wilson, was “self-determination in action. </a:t>
            </a:r>
            <a:endParaRPr lang="en-US" b="1" dirty="0">
              <a:solidFill>
                <a:schemeClr val="accent3">
                  <a:lumMod val="50000"/>
                </a:schemeClr>
              </a:solidFill>
            </a:endParaRPr>
          </a:p>
        </p:txBody>
      </p:sp>
    </p:spTree>
    <p:extLst>
      <p:ext uri="{BB962C8B-B14F-4D97-AF65-F5344CB8AC3E}">
        <p14:creationId xmlns:p14="http://schemas.microsoft.com/office/powerpoint/2010/main" val="8903506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14 Points: The League of Nations</a:t>
            </a:r>
            <a:endParaRPr lang="en-US" dirty="0"/>
          </a:p>
        </p:txBody>
      </p:sp>
      <p:sp>
        <p:nvSpPr>
          <p:cNvPr id="3" name="Content Placeholder 2"/>
          <p:cNvSpPr>
            <a:spLocks noGrp="1"/>
          </p:cNvSpPr>
          <p:nvPr>
            <p:ph sz="half" idx="1"/>
          </p:nvPr>
        </p:nvSpPr>
        <p:spPr>
          <a:xfrm>
            <a:off x="1219200" y="1524000"/>
            <a:ext cx="3874008" cy="4953000"/>
          </a:xfrm>
        </p:spPr>
        <p:txBody>
          <a:bodyPr>
            <a:normAutofit fontScale="77500" lnSpcReduction="20000"/>
          </a:bodyPr>
          <a:lstStyle/>
          <a:p>
            <a:pPr marL="82296" indent="0">
              <a:buNone/>
            </a:pPr>
            <a:r>
              <a:rPr lang="en-US" dirty="0" smtClean="0"/>
              <a:t>The last point in Woodrow Wilson’s 14 Point Plan was the creation of an international peace keeping organization called the League of Nations.  Originally, the idea was to create a representative world government which would resolve nations’ differences by negotiation and democratic methods.  That task proved to be too difficult, especially when large, powerful nations were banished from – or refused to join – the League of Nations.</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81600" y="1295400"/>
            <a:ext cx="3657600" cy="2796988"/>
          </a:xfrm>
        </p:spPr>
      </p:pic>
      <p:sp>
        <p:nvSpPr>
          <p:cNvPr id="6" name="Rounded Rectangle 5"/>
          <p:cNvSpPr/>
          <p:nvPr/>
        </p:nvSpPr>
        <p:spPr>
          <a:xfrm>
            <a:off x="5181600" y="4038600"/>
            <a:ext cx="3657600" cy="1828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I think that the dove which carried an olive branch back to Noah on the Arc must have taken a smaller branch, right?  Wilson’s “peace offering” didn’t every fly straight. </a:t>
            </a:r>
            <a:endParaRPr lang="en-US" dirty="0"/>
          </a:p>
        </p:txBody>
      </p:sp>
    </p:spTree>
    <p:extLst>
      <p:ext uri="{BB962C8B-B14F-4D97-AF65-F5344CB8AC3E}">
        <p14:creationId xmlns:p14="http://schemas.microsoft.com/office/powerpoint/2010/main" val="30518630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14 Points: Mandate System</a:t>
            </a:r>
            <a:endParaRPr lang="en-US" dirty="0"/>
          </a:p>
        </p:txBody>
      </p:sp>
      <p:sp>
        <p:nvSpPr>
          <p:cNvPr id="3" name="Content Placeholder 2"/>
          <p:cNvSpPr>
            <a:spLocks noGrp="1"/>
          </p:cNvSpPr>
          <p:nvPr>
            <p:ph sz="half" idx="1"/>
          </p:nvPr>
        </p:nvSpPr>
        <p:spPr>
          <a:xfrm>
            <a:off x="1066800" y="1524000"/>
            <a:ext cx="4026408" cy="5181600"/>
          </a:xfrm>
        </p:spPr>
        <p:txBody>
          <a:bodyPr>
            <a:normAutofit fontScale="85000" lnSpcReduction="20000"/>
          </a:bodyPr>
          <a:lstStyle/>
          <a:p>
            <a:r>
              <a:rPr lang="en-US" dirty="0" smtClean="0"/>
              <a:t>The Mandate System within Wilson’s 14 Point Plan was used to reshape the Middle East in the years following World War I, as well.  When the Ottoman Empire fell apart at the end of the war, new nations like Jordan, Syria, Palestine, Lebanon, and Turkey were formed in the Middle East. </a:t>
            </a:r>
          </a:p>
          <a:p>
            <a:r>
              <a:rPr lang="en-US" dirty="0" smtClean="0"/>
              <a:t>Similarly, areas previously controlled by European nations were put on the road to autonomy and self rule in Africa.</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00200"/>
            <a:ext cx="3886200" cy="2995907"/>
          </a:xfrm>
        </p:spPr>
      </p:pic>
    </p:spTree>
    <p:extLst>
      <p:ext uri="{BB962C8B-B14F-4D97-AF65-F5344CB8AC3E}">
        <p14:creationId xmlns:p14="http://schemas.microsoft.com/office/powerpoint/2010/main" val="17809130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14 Points: The League of Nations</a:t>
            </a:r>
            <a:endParaRPr lang="en-US" dirty="0"/>
          </a:p>
        </p:txBody>
      </p:sp>
      <p:sp>
        <p:nvSpPr>
          <p:cNvPr id="3" name="Content Placeholder 2"/>
          <p:cNvSpPr>
            <a:spLocks noGrp="1"/>
          </p:cNvSpPr>
          <p:nvPr>
            <p:ph sz="half" idx="1"/>
          </p:nvPr>
        </p:nvSpPr>
        <p:spPr/>
        <p:txBody>
          <a:bodyPr>
            <a:normAutofit fontScale="85000" lnSpcReduction="10000"/>
          </a:bodyPr>
          <a:lstStyle/>
          <a:p>
            <a:pPr marL="82296" indent="0">
              <a:buNone/>
            </a:pPr>
            <a:r>
              <a:rPr lang="en-US" dirty="0" smtClean="0"/>
              <a:t>Russia’s Communist government wasn’t allowed in the organization, and Germany didn’t have any significant power.  The United States opted never to join the organization, and Japan quit it in protest.  Worse yet, the organization proved completely ineffective in preventing aggression and enforcing international law.</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76850" y="1554051"/>
            <a:ext cx="3657600" cy="4603972"/>
          </a:xfrm>
        </p:spPr>
      </p:pic>
    </p:spTree>
    <p:extLst>
      <p:ext uri="{BB962C8B-B14F-4D97-AF65-F5344CB8AC3E}">
        <p14:creationId xmlns:p14="http://schemas.microsoft.com/office/powerpoint/2010/main" val="6369396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Not every aspect of Woodrow Wilson’s 14 Point Plan was agreed to.  The French and the English insist upon punishing Germany for starting the war…to the tune of $33 Billion in reparations.  Privately David Lloyd George and George Clemenceau despised Wilson and his idealistic vision of the future.  But in the end, they agreed to redraw the map of Europe and to create Wilson’s beloved League of Nations, which would be centered in Geneva, Switzerland.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029199" y="1447800"/>
            <a:ext cx="3576693" cy="2743200"/>
          </a:xfrm>
        </p:spPr>
      </p:pic>
      <p:sp>
        <p:nvSpPr>
          <p:cNvPr id="6" name="Rounded Rectangle 5"/>
          <p:cNvSpPr/>
          <p:nvPr/>
        </p:nvSpPr>
        <p:spPr>
          <a:xfrm>
            <a:off x="4953000" y="4114800"/>
            <a:ext cx="4038600" cy="2514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After World War I, Germany and Russia were locked out of the Paris Peace Conference.  From Left to Right: </a:t>
            </a:r>
          </a:p>
          <a:p>
            <a:pPr marL="285750" indent="-285750">
              <a:buFont typeface="Arial" panose="020B0604020202020204" pitchFamily="34" charset="0"/>
              <a:buChar char="•"/>
            </a:pPr>
            <a:r>
              <a:rPr lang="en-US" i="1" dirty="0" smtClean="0"/>
              <a:t>David Lloyd George of England</a:t>
            </a:r>
          </a:p>
          <a:p>
            <a:pPr marL="285750" indent="-285750">
              <a:buFont typeface="Arial" panose="020B0604020202020204" pitchFamily="34" charset="0"/>
              <a:buChar char="•"/>
            </a:pPr>
            <a:r>
              <a:rPr lang="en-US" i="1" dirty="0" smtClean="0"/>
              <a:t>Vittorio Orlando of Italy </a:t>
            </a:r>
          </a:p>
          <a:p>
            <a:pPr marL="285750" indent="-285750">
              <a:buFont typeface="Arial" panose="020B0604020202020204" pitchFamily="34" charset="0"/>
              <a:buChar char="•"/>
            </a:pPr>
            <a:r>
              <a:rPr lang="en-US" i="1" dirty="0" smtClean="0"/>
              <a:t>George Clemenceau of France</a:t>
            </a:r>
          </a:p>
          <a:p>
            <a:pPr marL="285750" indent="-285750">
              <a:buFont typeface="Arial" panose="020B0604020202020204" pitchFamily="34" charset="0"/>
              <a:buChar char="•"/>
            </a:pPr>
            <a:r>
              <a:rPr lang="en-US" i="1" dirty="0" smtClean="0"/>
              <a:t>Woodrow Wilson of the United States. </a:t>
            </a:r>
          </a:p>
        </p:txBody>
      </p:sp>
    </p:spTree>
    <p:extLst>
      <p:ext uri="{BB962C8B-B14F-4D97-AF65-F5344CB8AC3E}">
        <p14:creationId xmlns:p14="http://schemas.microsoft.com/office/powerpoint/2010/main" val="1600090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sz="half" idx="1"/>
          </p:nvPr>
        </p:nvSpPr>
        <p:spPr>
          <a:xfrm>
            <a:off x="1219200" y="1371600"/>
            <a:ext cx="3962400" cy="5105400"/>
          </a:xfrm>
        </p:spPr>
        <p:txBody>
          <a:bodyPr>
            <a:normAutofit fontScale="85000" lnSpcReduction="10000"/>
          </a:bodyPr>
          <a:lstStyle/>
          <a:p>
            <a:pPr marL="82296" indent="0">
              <a:buNone/>
            </a:pPr>
            <a:r>
              <a:rPr lang="en-US" dirty="0" smtClean="0"/>
              <a:t>The League of Nations was created at the end of World War I, but it proved to be a feeble, weak institution.  Not only was it ignored by many of the most powerful nations on Earth, it was never joined by the United States.  Faced with increasing aggression and militaristic action during the 1920s and 1930s, the League of Nations failed to correct the behavior of dictators and aggressors.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76850" y="1826690"/>
            <a:ext cx="3657600" cy="4058694"/>
          </a:xfrm>
        </p:spPr>
      </p:pic>
    </p:spTree>
    <p:extLst>
      <p:ext uri="{BB962C8B-B14F-4D97-AF65-F5344CB8AC3E}">
        <p14:creationId xmlns:p14="http://schemas.microsoft.com/office/powerpoint/2010/main" val="3135312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86896" y="304800"/>
            <a:ext cx="2743200" cy="1295400"/>
          </a:xfrm>
        </p:spPr>
        <p:txBody>
          <a:bodyPr>
            <a:normAutofit fontScale="90000"/>
          </a:bodyPr>
          <a:lstStyle/>
          <a:p>
            <a:r>
              <a:rPr lang="en-US" dirty="0" smtClean="0"/>
              <a:t>International Trade &amp; Global Economies, 1890 – World War I</a:t>
            </a:r>
            <a:endParaRPr lang="en-US" dirty="0"/>
          </a:p>
        </p:txBody>
      </p:sp>
      <p:pic>
        <p:nvPicPr>
          <p:cNvPr id="5" name="Content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4417" r="4417"/>
          <a:stretch>
            <a:fillRect/>
          </a:stretch>
        </p:blipFill>
        <p:spPr/>
      </p:pic>
      <p:sp>
        <p:nvSpPr>
          <p:cNvPr id="6" name="Text Placeholder 5"/>
          <p:cNvSpPr>
            <a:spLocks noGrp="1"/>
          </p:cNvSpPr>
          <p:nvPr>
            <p:ph type="body" sz="half" idx="2"/>
          </p:nvPr>
        </p:nvSpPr>
        <p:spPr/>
        <p:txBody>
          <a:bodyPr/>
          <a:lstStyle/>
          <a:p>
            <a:r>
              <a:rPr lang="en-US" dirty="0" smtClean="0">
                <a:solidFill>
                  <a:schemeClr val="tx1">
                    <a:lumMod val="75000"/>
                    <a:lumOff val="25000"/>
                  </a:schemeClr>
                </a:solidFill>
              </a:rPr>
              <a:t>Uncle Sam looks over a menu of imperialistic opportunities: Cuba, Puerto Rico, the Philippines, and Hawaii – which was once called The Sandwich Islands. </a:t>
            </a:r>
            <a:endParaRPr lang="en-US" dirty="0">
              <a:solidFill>
                <a:schemeClr val="tx1">
                  <a:lumMod val="75000"/>
                  <a:lumOff val="25000"/>
                </a:schemeClr>
              </a:solidFill>
            </a:endParaRPr>
          </a:p>
        </p:txBody>
      </p:sp>
      <p:sp>
        <p:nvSpPr>
          <p:cNvPr id="3" name="Rounded Rectangle 2"/>
          <p:cNvSpPr/>
          <p:nvPr/>
        </p:nvSpPr>
        <p:spPr>
          <a:xfrm>
            <a:off x="5486400" y="1676400"/>
            <a:ext cx="3429000" cy="4648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United States of America, like many other nations, was eager to expand it’s economy by finding new places to trade.   In the 1860s, the United States had acquired Alaska and the Midway Islands.   By collecting colonies in the Pacific and the Caribbean during the Spanish-American War – and other island nations like Hawaii and Samoa – the US expanded it’s global influence and opened trade with new markets.  This, it was believed, would lead to prosperity and strength. </a:t>
            </a:r>
            <a:endParaRPr lang="en-US" dirty="0"/>
          </a:p>
        </p:txBody>
      </p:sp>
    </p:spTree>
    <p:extLst>
      <p:ext uri="{BB962C8B-B14F-4D97-AF65-F5344CB8AC3E}">
        <p14:creationId xmlns:p14="http://schemas.microsoft.com/office/powerpoint/2010/main" val="19400702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Treaty of Versailles: </a:t>
            </a:r>
            <a:br>
              <a:rPr lang="en-US" dirty="0" smtClean="0"/>
            </a:br>
            <a:r>
              <a:rPr lang="en-US" dirty="0" smtClean="0"/>
              <a:t>New Nations Created in Europe</a:t>
            </a:r>
            <a:endParaRPr lang="en-US" dirty="0"/>
          </a:p>
        </p:txBody>
      </p:sp>
      <p:sp>
        <p:nvSpPr>
          <p:cNvPr id="3" name="Content Placeholder 2"/>
          <p:cNvSpPr>
            <a:spLocks noGrp="1"/>
          </p:cNvSpPr>
          <p:nvPr>
            <p:ph sz="half" idx="1"/>
          </p:nvPr>
        </p:nvSpPr>
        <p:spPr>
          <a:xfrm>
            <a:off x="1435608" y="1524000"/>
            <a:ext cx="2450592" cy="4663440"/>
          </a:xfrm>
        </p:spPr>
        <p:txBody>
          <a:bodyPr>
            <a:normAutofit fontScale="92500" lnSpcReduction="20000"/>
          </a:bodyPr>
          <a:lstStyle/>
          <a:p>
            <a:r>
              <a:rPr lang="en-US" i="1" dirty="0" smtClean="0"/>
              <a:t>Finland</a:t>
            </a:r>
          </a:p>
          <a:p>
            <a:r>
              <a:rPr lang="en-US" i="1" dirty="0" smtClean="0"/>
              <a:t>Estonia</a:t>
            </a:r>
          </a:p>
          <a:p>
            <a:r>
              <a:rPr lang="en-US" i="1" dirty="0" smtClean="0"/>
              <a:t>Latvia</a:t>
            </a:r>
          </a:p>
          <a:p>
            <a:r>
              <a:rPr lang="en-US" i="1" dirty="0" smtClean="0"/>
              <a:t>Lithuania</a:t>
            </a:r>
          </a:p>
          <a:p>
            <a:r>
              <a:rPr lang="en-US" i="1" dirty="0" smtClean="0"/>
              <a:t>Poland </a:t>
            </a:r>
          </a:p>
          <a:p>
            <a:r>
              <a:rPr lang="en-US" i="1" dirty="0" smtClean="0"/>
              <a:t>Czechoslovakia</a:t>
            </a:r>
          </a:p>
          <a:p>
            <a:r>
              <a:rPr lang="en-US" i="1" dirty="0" smtClean="0"/>
              <a:t>Austria</a:t>
            </a:r>
          </a:p>
          <a:p>
            <a:r>
              <a:rPr lang="en-US" i="1" dirty="0" smtClean="0"/>
              <a:t>Hungary</a:t>
            </a:r>
          </a:p>
          <a:p>
            <a:r>
              <a:rPr lang="en-US" i="1" dirty="0" smtClean="0"/>
              <a:t>Yugoslavia </a:t>
            </a:r>
          </a:p>
          <a:p>
            <a:r>
              <a:rPr lang="en-US" i="1" dirty="0" smtClean="0"/>
              <a:t>Turkey</a:t>
            </a:r>
          </a:p>
          <a:p>
            <a:r>
              <a:rPr lang="en-US" i="1" dirty="0" smtClean="0"/>
              <a:t>Soviet Union</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992880" y="1524000"/>
            <a:ext cx="5151120" cy="4572000"/>
          </a:xfrm>
        </p:spPr>
      </p:pic>
    </p:spTree>
    <p:extLst>
      <p:ext uri="{BB962C8B-B14F-4D97-AF65-F5344CB8AC3E}">
        <p14:creationId xmlns:p14="http://schemas.microsoft.com/office/powerpoint/2010/main" val="32787059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Treaty of Versailles Debate: Henry Cabot Lodge says “NO!”</a:t>
            </a:r>
            <a:endParaRPr lang="en-US" dirty="0"/>
          </a:p>
        </p:txBody>
      </p:sp>
      <p:sp>
        <p:nvSpPr>
          <p:cNvPr id="3" name="Content Placeholder 2"/>
          <p:cNvSpPr>
            <a:spLocks noGrp="1"/>
          </p:cNvSpPr>
          <p:nvPr>
            <p:ph sz="half" idx="1"/>
          </p:nvPr>
        </p:nvSpPr>
        <p:spPr/>
        <p:txBody>
          <a:bodyPr/>
          <a:lstStyle/>
          <a:p>
            <a:pPr marL="82296" indent="0">
              <a:buNone/>
            </a:pPr>
            <a:r>
              <a:rPr lang="en-US" dirty="0" smtClean="0"/>
              <a:t>Many Republican leaders feared that by joining the League of Nations the United States would be giving up its sovereignty – or, it’s ability to determine our own foreign policy choices.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248399" y="1447593"/>
            <a:ext cx="2644975" cy="3265401"/>
          </a:xfr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428839">
            <a:off x="5201136" y="3526297"/>
            <a:ext cx="2973334" cy="2953512"/>
          </a:xfrm>
          <a:prstGeom prst="rect">
            <a:avLst/>
          </a:prstGeom>
        </p:spPr>
      </p:pic>
    </p:spTree>
    <p:extLst>
      <p:ext uri="{BB962C8B-B14F-4D97-AF65-F5344CB8AC3E}">
        <p14:creationId xmlns:p14="http://schemas.microsoft.com/office/powerpoint/2010/main" val="26554119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Treaty of Versailles Failed</a:t>
            </a:r>
            <a:endParaRPr lang="en-US" dirty="0"/>
          </a:p>
        </p:txBody>
      </p:sp>
      <p:sp>
        <p:nvSpPr>
          <p:cNvPr id="3" name="Content Placeholder 2"/>
          <p:cNvSpPr>
            <a:spLocks noGrp="1"/>
          </p:cNvSpPr>
          <p:nvPr>
            <p:ph sz="half" idx="1"/>
          </p:nvPr>
        </p:nvSpPr>
        <p:spPr/>
        <p:txBody>
          <a:bodyPr>
            <a:normAutofit fontScale="85000" lnSpcReduction="20000"/>
          </a:bodyPr>
          <a:lstStyle/>
          <a:p>
            <a:r>
              <a:rPr lang="en-US" dirty="0" smtClean="0"/>
              <a:t>The United States Senate never ratified the Treaty of Versailles. </a:t>
            </a:r>
          </a:p>
          <a:p>
            <a:r>
              <a:rPr lang="en-US" dirty="0" smtClean="0"/>
              <a:t>The United States never joined the League of Nations. </a:t>
            </a:r>
          </a:p>
          <a:p>
            <a:r>
              <a:rPr lang="en-US" dirty="0" smtClean="0"/>
              <a:t>The League of Nations never worked to enforce international laws – or the Treaty of Versailles. </a:t>
            </a:r>
          </a:p>
          <a:p>
            <a:r>
              <a:rPr lang="en-US" dirty="0" smtClean="0"/>
              <a:t>World War II started almost twenty years to the day after the Treaty of Versailles was signed.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334000" y="1295400"/>
            <a:ext cx="3048000" cy="2792361"/>
          </a:xfr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438956">
            <a:off x="4957419" y="3737366"/>
            <a:ext cx="3819445" cy="2707165"/>
          </a:xfrm>
          <a:prstGeom prst="rect">
            <a:avLst/>
          </a:prstGeom>
        </p:spPr>
      </p:pic>
    </p:spTree>
    <p:extLst>
      <p:ext uri="{BB962C8B-B14F-4D97-AF65-F5344CB8AC3E}">
        <p14:creationId xmlns:p14="http://schemas.microsoft.com/office/powerpoint/2010/main" val="3582690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7162800" cy="697622"/>
          </a:xfrm>
        </p:spPr>
        <p:txBody>
          <a:bodyPr>
            <a:normAutofit/>
          </a:bodyPr>
          <a:lstStyle/>
          <a:p>
            <a:r>
              <a:rPr lang="en-US" sz="3200" dirty="0" smtClean="0"/>
              <a:t>The Spanish-American War</a:t>
            </a:r>
            <a:endParaRPr lang="en-US" sz="3200" dirty="0"/>
          </a:p>
        </p:txBody>
      </p:sp>
      <p:sp>
        <p:nvSpPr>
          <p:cNvPr id="7" name="Text Placeholder 6"/>
          <p:cNvSpPr>
            <a:spLocks noGrp="1"/>
          </p:cNvSpPr>
          <p:nvPr>
            <p:ph type="body" idx="2"/>
          </p:nvPr>
        </p:nvSpPr>
        <p:spPr>
          <a:xfrm>
            <a:off x="457200" y="990600"/>
            <a:ext cx="8458200" cy="1114864"/>
          </a:xfrm>
        </p:spPr>
        <p:txBody>
          <a:bodyPr>
            <a:noAutofit/>
          </a:bodyPr>
          <a:lstStyle/>
          <a:p>
            <a:r>
              <a:rPr lang="en-US" sz="2400" dirty="0"/>
              <a:t>The United States intervened to assist Cuba, a right we continued to assert until the Cuban Missile Crisis – and a right which still maintains control over Guantanamo Bay, Cuba. </a:t>
            </a:r>
          </a:p>
          <a:p>
            <a:endParaRPr lang="en-US" sz="2400" dirty="0"/>
          </a:p>
        </p:txBody>
      </p:sp>
      <p:pic>
        <p:nvPicPr>
          <p:cNvPr id="11" name="Content Placeholder 10"/>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143000" y="2209800"/>
            <a:ext cx="6629400" cy="4275963"/>
          </a:xfrm>
        </p:spPr>
      </p:pic>
    </p:spTree>
    <p:extLst>
      <p:ext uri="{BB962C8B-B14F-4D97-AF65-F5344CB8AC3E}">
        <p14:creationId xmlns:p14="http://schemas.microsoft.com/office/powerpoint/2010/main" val="39603989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Causes of the Spanish-American War: Remember the </a:t>
            </a:r>
            <a:r>
              <a:rPr lang="en-US" i="1" dirty="0" smtClean="0"/>
              <a:t>Maine</a:t>
            </a:r>
            <a:r>
              <a:rPr lang="en-US" dirty="0" smtClean="0"/>
              <a:t>! </a:t>
            </a:r>
            <a:endParaRPr lang="en-US" dirty="0"/>
          </a:p>
        </p:txBody>
      </p:sp>
      <p:sp>
        <p:nvSpPr>
          <p:cNvPr id="3" name="Content Placeholder 2"/>
          <p:cNvSpPr>
            <a:spLocks noGrp="1"/>
          </p:cNvSpPr>
          <p:nvPr>
            <p:ph sz="half" idx="1"/>
          </p:nvPr>
        </p:nvSpPr>
        <p:spPr>
          <a:xfrm>
            <a:off x="1066800" y="1524000"/>
            <a:ext cx="2590800" cy="4663440"/>
          </a:xfrm>
        </p:spPr>
        <p:txBody>
          <a:bodyPr>
            <a:normAutofit fontScale="77500" lnSpcReduction="20000"/>
          </a:bodyPr>
          <a:lstStyle/>
          <a:p>
            <a:pPr marL="82296" indent="0">
              <a:buNone/>
            </a:pPr>
            <a:r>
              <a:rPr lang="en-US" dirty="0" smtClean="0"/>
              <a:t>The United States was genuinely concerned about Spanish misrule in Cuba, but the yellow journalism of the period heightened concerns over the island.  When the USS </a:t>
            </a:r>
            <a:r>
              <a:rPr lang="en-US" i="1" dirty="0" smtClean="0"/>
              <a:t>Maine</a:t>
            </a:r>
            <a:r>
              <a:rPr lang="en-US" dirty="0" smtClean="0"/>
              <a:t> exploded in Havana Harbor, newspapers immediately blamed it upon the Spanish – with or without evidence.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809999" y="1600200"/>
            <a:ext cx="5110905" cy="3733800"/>
          </a:xfrm>
        </p:spPr>
      </p:pic>
      <p:sp>
        <p:nvSpPr>
          <p:cNvPr id="4" name="Rounded Rectangle 3"/>
          <p:cNvSpPr/>
          <p:nvPr/>
        </p:nvSpPr>
        <p:spPr>
          <a:xfrm>
            <a:off x="3713018" y="5334000"/>
            <a:ext cx="5257800" cy="1143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USS </a:t>
            </a:r>
            <a:r>
              <a:rPr lang="en-US" i="1" dirty="0" smtClean="0"/>
              <a:t>Maine</a:t>
            </a:r>
            <a:r>
              <a:rPr lang="en-US" dirty="0" smtClean="0"/>
              <a:t> blew up in Havana Harbor on February 15</a:t>
            </a:r>
            <a:r>
              <a:rPr lang="en-US" baseline="30000" dirty="0" smtClean="0"/>
              <a:t>th</a:t>
            </a:r>
            <a:r>
              <a:rPr lang="en-US" dirty="0" smtClean="0"/>
              <a:t>, 1898, killing over 260 American sailors.  Yellow Journalist blamed the Spanish! </a:t>
            </a:r>
            <a:endParaRPr lang="en-US" dirty="0"/>
          </a:p>
        </p:txBody>
      </p:sp>
    </p:spTree>
    <p:extLst>
      <p:ext uri="{BB962C8B-B14F-4D97-AF65-F5344CB8AC3E}">
        <p14:creationId xmlns:p14="http://schemas.microsoft.com/office/powerpoint/2010/main" val="3052759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Treaty of Paris of 1898</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71784" y="1219200"/>
            <a:ext cx="3753958" cy="4968875"/>
          </a:xfrm>
        </p:spPr>
      </p:pic>
      <p:sp>
        <p:nvSpPr>
          <p:cNvPr id="4" name="Content Placeholder 3"/>
          <p:cNvSpPr>
            <a:spLocks noGrp="1"/>
          </p:cNvSpPr>
          <p:nvPr>
            <p:ph sz="half" idx="2"/>
          </p:nvPr>
        </p:nvSpPr>
        <p:spPr>
          <a:xfrm>
            <a:off x="5181600" y="1219200"/>
            <a:ext cx="3733800" cy="5105400"/>
          </a:xfrm>
        </p:spPr>
        <p:txBody>
          <a:bodyPr>
            <a:normAutofit fontScale="77500" lnSpcReduction="20000"/>
          </a:bodyPr>
          <a:lstStyle/>
          <a:p>
            <a:pPr marL="82296" indent="0">
              <a:buNone/>
            </a:pPr>
            <a:r>
              <a:rPr lang="en-US" dirty="0" smtClean="0"/>
              <a:t>Secretary of State John Hay called the Spanish American War “A Splendid Little War!”   It was short – only about six weeks.  It was victorious, as the United States won most of the battles, and more soldier died of disease and food poisoning than from conflict.  After the war ended, the United States took possession of Guam, Puerto Rico, and the Philippines (for $20 Million), and Cuba became an American protectorate. </a:t>
            </a:r>
            <a:r>
              <a:rPr lang="en-US" i="1" u="sng" dirty="0" smtClean="0"/>
              <a:t>NOTE:</a:t>
            </a:r>
            <a:r>
              <a:rPr lang="en-US" dirty="0" smtClean="0"/>
              <a:t> Filipinos opposed US takeover of the islands violently!</a:t>
            </a:r>
            <a:endParaRPr lang="en-US" dirty="0"/>
          </a:p>
        </p:txBody>
      </p:sp>
    </p:spTree>
    <p:extLst>
      <p:ext uri="{BB962C8B-B14F-4D97-AF65-F5344CB8AC3E}">
        <p14:creationId xmlns:p14="http://schemas.microsoft.com/office/powerpoint/2010/main" val="3078414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US Purchases the Philippines</a:t>
            </a:r>
            <a:endParaRPr lang="en-US" dirty="0"/>
          </a:p>
        </p:txBody>
      </p:sp>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410200" y="1295400"/>
            <a:ext cx="2973267" cy="4270693"/>
          </a:xfrm>
        </p:spPr>
      </p:pic>
      <p:pic>
        <p:nvPicPr>
          <p:cNvPr id="10" name="Content Placeholder 9"/>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rot="1076134">
            <a:off x="5547019" y="3971264"/>
            <a:ext cx="2900680" cy="2336118"/>
          </a:xfrm>
        </p:spPr>
      </p:pic>
      <p:sp>
        <p:nvSpPr>
          <p:cNvPr id="11" name="Rounded Rectangle 10"/>
          <p:cNvSpPr/>
          <p:nvPr/>
        </p:nvSpPr>
        <p:spPr>
          <a:xfrm>
            <a:off x="1219200" y="1295400"/>
            <a:ext cx="3962400" cy="5257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United States purchased the Philippines for $20 Million in the Treaty of Paris of 1898.  The decision to take over the islands came as a huge surprise to Filipinos like Emilio Aguinaldo, who had cooperated with Americans in overthrowing the Spanish only because he believed the Philippines would have their independence.  In the years following the colonization of the Philippines, a bloody war of conquest was fought by the United States.  Conservative estimates of the number of Filipinos killed number in the hundreds of thousands.  </a:t>
            </a:r>
            <a:endParaRPr lang="en-US" dirty="0"/>
          </a:p>
        </p:txBody>
      </p:sp>
    </p:spTree>
    <p:extLst>
      <p:ext uri="{BB962C8B-B14F-4D97-AF65-F5344CB8AC3E}">
        <p14:creationId xmlns:p14="http://schemas.microsoft.com/office/powerpoint/2010/main" val="1456149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The US Overthrew Queen Liliuokalani in 1893 and annexed Hawaii in 1898.</a:t>
            </a:r>
            <a:endParaRPr lang="en-US" sz="3600"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In 1893, Queen Liliuokalani was overthrown by a group of American planters, businessmen, and Marines.  Americans had been in Hawaii for decades, taking over the export industries there and establishing a naval base – with the permission of King Kalakaua in  the 1880s.  Although President Grover Cleveland refused to annex Hawaii initially, William McKinley would do so in 1898.  Hawaii was a territory of the United States until 1959, when it became a state.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76850" y="1678895"/>
            <a:ext cx="3657600" cy="4354285"/>
          </a:xfrm>
        </p:spPr>
      </p:pic>
    </p:spTree>
    <p:extLst>
      <p:ext uri="{BB962C8B-B14F-4D97-AF65-F5344CB8AC3E}">
        <p14:creationId xmlns:p14="http://schemas.microsoft.com/office/powerpoint/2010/main" val="36500100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16778"/>
            <a:ext cx="7924800" cy="1162050"/>
          </a:xfrm>
        </p:spPr>
        <p:txBody>
          <a:bodyPr>
            <a:normAutofit/>
          </a:bodyPr>
          <a:lstStyle/>
          <a:p>
            <a:r>
              <a:rPr lang="en-US" sz="3200" dirty="0" smtClean="0"/>
              <a:t>The Open Door Policy in China</a:t>
            </a:r>
            <a:endParaRPr lang="en-US" sz="3200" dirty="0"/>
          </a:p>
        </p:txBody>
      </p:sp>
      <p:sp>
        <p:nvSpPr>
          <p:cNvPr id="8" name="Text Placeholder 7"/>
          <p:cNvSpPr>
            <a:spLocks noGrp="1"/>
          </p:cNvSpPr>
          <p:nvPr>
            <p:ph type="body" idx="2"/>
          </p:nvPr>
        </p:nvSpPr>
        <p:spPr>
          <a:xfrm>
            <a:off x="457200" y="1406964"/>
            <a:ext cx="8001000" cy="698500"/>
          </a:xfrm>
        </p:spPr>
        <p:txBody>
          <a:bodyPr>
            <a:normAutofit lnSpcReduction="10000"/>
          </a:bodyPr>
          <a:lstStyle/>
          <a:p>
            <a:r>
              <a:rPr lang="en-US" dirty="0" smtClean="0"/>
              <a:t>The Open Door Policy was proposed by Secretary of State John Hay.  Essentially, it was a proposal that the United States be allowed to trade in China on the same terms which already existed for other European Powers in the nation.  The Chinese hated the idea, and revolted against it in 1900 with the Boxer Rebellion.</a:t>
            </a:r>
            <a:endParaRPr lang="en-US" dirty="0"/>
          </a:p>
        </p:txBody>
      </p:sp>
      <p:pic>
        <p:nvPicPr>
          <p:cNvPr id="9" name="Content Placeholder 8"/>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828800" y="2133600"/>
            <a:ext cx="5022091" cy="3992563"/>
          </a:xfrm>
        </p:spPr>
      </p:pic>
    </p:spTree>
    <p:extLst>
      <p:ext uri="{BB962C8B-B14F-4D97-AF65-F5344CB8AC3E}">
        <p14:creationId xmlns:p14="http://schemas.microsoft.com/office/powerpoint/2010/main" val="35032195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561</TotalTime>
  <Words>2570</Words>
  <Application>Microsoft Office PowerPoint</Application>
  <PresentationFormat>On-screen Show (4:3)</PresentationFormat>
  <Paragraphs>95</Paragraphs>
  <Slides>32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Gill Sans MT</vt:lpstr>
      <vt:lpstr>Verdana</vt:lpstr>
      <vt:lpstr>Wingdings 2</vt:lpstr>
      <vt:lpstr>Solstice</vt:lpstr>
      <vt:lpstr>United States Foreign Policy, 1898 - 1919</vt:lpstr>
      <vt:lpstr>Alfred Thayer Mahan, The Influence of Sea Power Upon History</vt:lpstr>
      <vt:lpstr>International Trade &amp; Global Economies, 1890 – World War I</vt:lpstr>
      <vt:lpstr>The Spanish-American War</vt:lpstr>
      <vt:lpstr>Causes of the Spanish-American War: Remember the Maine! </vt:lpstr>
      <vt:lpstr>Treaty of Paris of 1898</vt:lpstr>
      <vt:lpstr>The US Purchases the Philippines</vt:lpstr>
      <vt:lpstr>The US Overthrew Queen Liliuokalani in 1893 and annexed Hawaii in 1898.</vt:lpstr>
      <vt:lpstr>The Open Door Policy in China</vt:lpstr>
      <vt:lpstr>The Open Door Policy in China</vt:lpstr>
      <vt:lpstr> Roosevelt Builds the Panama Canal</vt:lpstr>
      <vt:lpstr>Panama Gained its Independence Due to American Intervention</vt:lpstr>
      <vt:lpstr>The Treaty to Build Panama Canal</vt:lpstr>
      <vt:lpstr>William Howard Taft’s  “Dollar Diplomacy” </vt:lpstr>
      <vt:lpstr>Woodrow Wilson and WW I</vt:lpstr>
      <vt:lpstr>Alliances in Europe, World War I</vt:lpstr>
      <vt:lpstr>American Neutrality: He Kept Us Out of War!</vt:lpstr>
      <vt:lpstr>Unrestricted Submarine Warfare</vt:lpstr>
      <vt:lpstr>Historic Ties to England</vt:lpstr>
      <vt:lpstr>“Make the World Safe for Democracy!” </vt:lpstr>
      <vt:lpstr>American Resources and Materials Helped to defeat Germany.</vt:lpstr>
      <vt:lpstr>Woodrow Wilson’s 14 Point Plan</vt:lpstr>
      <vt:lpstr>14 Points: Freedom of the Seas</vt:lpstr>
      <vt:lpstr>14 Points: Self Determination of Nations</vt:lpstr>
      <vt:lpstr>14 Points: The League of Nations</vt:lpstr>
      <vt:lpstr>14 Points: Mandate System</vt:lpstr>
      <vt:lpstr>14 Points: The League of Nations</vt:lpstr>
      <vt:lpstr>Treaty of Versailles</vt:lpstr>
      <vt:lpstr>Treaty of Versailles</vt:lpstr>
      <vt:lpstr>The Treaty of Versailles:  New Nations Created in Europe</vt:lpstr>
      <vt:lpstr>The Treaty of Versailles Debate: Henry Cabot Lodge says “NO!”</vt:lpstr>
      <vt:lpstr>The Treaty of Versailles Failed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United States Foreign Policy, 1898 - 1919</dc:title>
  <dc:creator>Adam</dc:creator>
  <cp:lastModifiedBy>Adam Henry</cp:lastModifiedBy>
  <cp:revision>19</cp:revision>
  <dcterms:created xsi:type="dcterms:W3CDTF">2014-03-11T23:41:52Z</dcterms:created>
  <dcterms:modified xsi:type="dcterms:W3CDTF">2016-04-27T16:07:48Z</dcterms:modified>
</cp:coreProperties>
</file>